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4" r:id="rId6"/>
    <p:sldId id="287" r:id="rId7"/>
    <p:sldId id="273" r:id="rId8"/>
    <p:sldId id="288" r:id="rId9"/>
    <p:sldId id="290" r:id="rId10"/>
    <p:sldId id="293" r:id="rId11"/>
    <p:sldId id="289" r:id="rId12"/>
    <p:sldId id="291" r:id="rId13"/>
    <p:sldId id="294" r:id="rId14"/>
    <p:sldId id="286" r:id="rId15"/>
    <p:sldId id="292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B68"/>
    <a:srgbClr val="E51F32"/>
    <a:srgbClr val="009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9303F-BF0C-4491-A81D-1B9BA02A4D00}" v="8" dt="2022-09-22T11:05:51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5704" autoAdjust="0"/>
  </p:normalViewPr>
  <p:slideViewPr>
    <p:cSldViewPr snapToGrid="0">
      <p:cViewPr varScale="1">
        <p:scale>
          <a:sx n="78" d="100"/>
          <a:sy n="78" d="100"/>
        </p:scale>
        <p:origin x="1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2A7C55-C766-46E9-B18B-7C396053BF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83838-2325-466C-B4BC-315AA4C7C3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286C1-97D1-4C52-BDF8-A17DCC8C11AE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E9F04-E065-40E8-97E6-6FBB657DF2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C03C4-B283-4E23-81B7-A46DD50D1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1671E-CF1C-431A-8166-2E507CF3A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689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2460-60BA-46EB-B67E-F6FD87B1DDC8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ED2-DB57-4DD7-83DD-8F999CB42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3886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8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5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6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2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6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9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9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4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4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3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9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6CED2-DB57-4DD7-83DD-8F999CB42A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4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91511-2B04-4211-A5EE-F0900734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C562-CD11-4F4B-B4BA-F3DBE2E1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611E-994D-42C1-AEF9-14BE945C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04587-C84C-454C-8325-D20956F42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ABE5D2-38BD-498A-8B4C-EFAEACA27F10}"/>
              </a:ext>
            </a:extLst>
          </p:cNvPr>
          <p:cNvSpPr/>
          <p:nvPr userDrawn="1"/>
        </p:nvSpPr>
        <p:spPr>
          <a:xfrm>
            <a:off x="0" y="0"/>
            <a:ext cx="142505" cy="1463951"/>
          </a:xfrm>
          <a:prstGeom prst="rect">
            <a:avLst/>
          </a:prstGeom>
          <a:solidFill>
            <a:srgbClr val="19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0000FF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BDF15B-F348-49C6-9AC4-53A4592CB59F}"/>
              </a:ext>
            </a:extLst>
          </p:cNvPr>
          <p:cNvSpPr/>
          <p:nvPr userDrawn="1"/>
        </p:nvSpPr>
        <p:spPr>
          <a:xfrm>
            <a:off x="-1" y="1463951"/>
            <a:ext cx="142505" cy="1463963"/>
          </a:xfrm>
          <a:prstGeom prst="rect">
            <a:avLst/>
          </a:prstGeom>
          <a:solidFill>
            <a:srgbClr val="E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4C140-D792-41F4-9925-7CC5EEAF1BF1}"/>
              </a:ext>
            </a:extLst>
          </p:cNvPr>
          <p:cNvSpPr/>
          <p:nvPr userDrawn="1"/>
        </p:nvSpPr>
        <p:spPr>
          <a:xfrm>
            <a:off x="-2" y="2897162"/>
            <a:ext cx="142505" cy="1463963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2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063E-E288-4E26-9DCC-1BB19074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63984-6C90-4BE7-818E-952D18417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2E3D-F499-4CA6-B64B-63ECDF88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C6FA-49FB-40EB-8041-FF18B28D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D04FA-B0E1-4A98-9150-2FC54F5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B85229-9584-458E-B2F5-232A34EB4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C2561-AB78-4B3E-903E-81E21BA92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76569-7668-4768-9172-936CB646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A0C0D-8B77-4C40-812D-BE16EBF6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6EF2-641A-4886-BEA8-1B7CE476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7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A892-2C3D-4572-99C9-A41E9448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5D0F-E05E-4275-B4CB-8C3FA1DF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B406-5053-431C-8A4D-4C5F146E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779EC-8CC6-47F5-8E5B-2FAD3ED7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9350-50D6-4F58-949A-121B0D24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2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89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C129-6859-449A-ACC7-2D92D1E6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072F-44E3-4508-B198-3A2196080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A93A-31E9-461E-9921-17A723C9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FB3ED-F45B-4C33-94BA-CC7438A9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3FF83-8F43-4786-9FBC-011C394C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6989E-1D09-4C42-9F21-2DD42509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9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8D0D-9FDA-4821-A19E-E440A1BD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637CD-810B-43E9-99E2-E08476D28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DF470-F508-4AA2-AC32-1E7435C0D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489B7-984A-47BF-A109-B05CEFE9D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21CCB-4C91-4E92-863F-B32FB34D4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60D61-F008-4BC6-95EE-56E92464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5B10F-5BEA-420E-BD39-95387171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A52CD-ABCF-4096-8555-A56D0F96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5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631E-CE29-46AC-BEC0-19BFBEC6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39E6F-B010-4749-B15A-563F39A1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563F8-60D6-4B81-9391-0CA80F91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2F7F6-C11B-4FB8-BFB5-3A2943F1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DEB20-5CC1-402B-8FC4-0B5CC43A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4B43E-748F-4C17-9738-1901017C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94F7A-C776-469C-B7D0-0936C152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A870-00FC-4D5B-AA13-D42042F7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6744-63E4-4437-A652-05DF23C1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F90CC-A24C-473A-BF26-B0E005631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AC6F9-E9C8-4E1B-8019-AA8D1158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DCA6C-D69E-42E9-AE89-928D61BE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59360-3029-424C-BF0B-1B7FD58B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3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FB90-DC9B-4BCC-A299-7C209294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873E9-240B-419E-8BBC-30439924C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E7489-8EAE-4B15-8E34-BD15D055E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4E5E-0ABF-4D44-BC32-03C77D6D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D5DC-8F19-4C38-9B9D-5C47ABDEB9B4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14162-6D22-4826-98D8-C1037B81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00804-515B-4EBD-8A5C-7AC67BF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1A2B-8C1E-418F-8604-DC967C291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ssafa.org.uk/support-us/our-national-campaigns/ssafa-sisters-1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4CDAF6-2C90-4BB5-B7A0-EDA4EF870FD3}"/>
              </a:ext>
            </a:extLst>
          </p:cNvPr>
          <p:cNvSpPr txBox="1"/>
          <p:nvPr/>
        </p:nvSpPr>
        <p:spPr>
          <a:xfrm>
            <a:off x="822439" y="1540027"/>
            <a:ext cx="10489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ICON for UK military families overseas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F8C17-BAA5-C0A0-87A2-7A3623B7375E}"/>
              </a:ext>
            </a:extLst>
          </p:cNvPr>
          <p:cNvSpPr txBox="1"/>
          <p:nvPr/>
        </p:nvSpPr>
        <p:spPr>
          <a:xfrm>
            <a:off x="1209675" y="3105834"/>
            <a:ext cx="409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Clare Henderson</a:t>
            </a:r>
          </a:p>
          <a:p>
            <a:r>
              <a:rPr lang="en-GB" sz="2400" dirty="0"/>
              <a:t>Specialist Health Visitor</a:t>
            </a:r>
          </a:p>
          <a:p>
            <a:r>
              <a:rPr lang="en-GB" sz="2400" dirty="0"/>
              <a:t>SSAFA</a:t>
            </a:r>
          </a:p>
          <a:p>
            <a:r>
              <a:rPr lang="en-GB" sz="2400" dirty="0"/>
              <a:t>British Forces Cyprus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AF778C9-6B21-40A5-11C4-07F1BCF464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010" y="2840010"/>
            <a:ext cx="3269166" cy="32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812B47-0158-411B-99C3-4748C84184A7}"/>
              </a:ext>
            </a:extLst>
          </p:cNvPr>
          <p:cNvSpPr txBox="1"/>
          <p:nvPr/>
        </p:nvSpPr>
        <p:spPr>
          <a:xfrm>
            <a:off x="900112" y="1906705"/>
            <a:ext cx="10802360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Direct contact with dads (spouses)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Baby clinics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HV 6 week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Baby massage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Solihull Understanding your Baby 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eRedbook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4EDD7-937A-416C-A6D6-A322908E0BFB}"/>
              </a:ext>
            </a:extLst>
          </p:cNvPr>
          <p:cNvSpPr txBox="1"/>
          <p:nvPr/>
        </p:nvSpPr>
        <p:spPr>
          <a:xfrm>
            <a:off x="1408113" y="1076446"/>
            <a:ext cx="711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Delivery of ICON resources to Military Families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E20EBF8-30A8-004B-30D4-E689BE181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428" y="224007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9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90E81-6578-E2B4-BB61-78DD48CA9EC3}"/>
              </a:ext>
            </a:extLst>
          </p:cNvPr>
          <p:cNvSpPr txBox="1"/>
          <p:nvPr/>
        </p:nvSpPr>
        <p:spPr>
          <a:xfrm>
            <a:off x="2542476" y="955272"/>
            <a:ext cx="652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Electronic child health record – ‘</a:t>
            </a:r>
            <a:r>
              <a:rPr lang="en-GB" sz="2800" b="1" dirty="0" err="1"/>
              <a:t>eRedbook</a:t>
            </a:r>
            <a:r>
              <a:rPr lang="en-GB" sz="2800" b="1" dirty="0"/>
              <a:t>’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67862D-68D8-B6C5-414F-38A69D736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018" y="1601962"/>
            <a:ext cx="3130589" cy="476721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C5420C-4077-73FD-3951-DCFCB1D5CA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405" y="3872551"/>
            <a:ext cx="3130589" cy="2871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E6837-3E97-531F-02A4-2419F6AD79A8}"/>
              </a:ext>
            </a:extLst>
          </p:cNvPr>
          <p:cNvSpPr txBox="1"/>
          <p:nvPr/>
        </p:nvSpPr>
        <p:spPr>
          <a:xfrm>
            <a:off x="1099335" y="1826530"/>
            <a:ext cx="56199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ICON content appears at key points: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Antenatally 28-32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&amp; 4 weeks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4 weeks until 10 months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49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74EDD7-937A-416C-A6D6-A322908E0BFB}"/>
              </a:ext>
            </a:extLst>
          </p:cNvPr>
          <p:cNvSpPr txBox="1"/>
          <p:nvPr/>
        </p:nvSpPr>
        <p:spPr>
          <a:xfrm>
            <a:off x="465211" y="1653907"/>
            <a:ext cx="529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Specific feedback already received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7853-CEBF-4F99-8989-21CC08E440B5}"/>
              </a:ext>
            </a:extLst>
          </p:cNvPr>
          <p:cNvSpPr txBox="1"/>
          <p:nvPr/>
        </p:nvSpPr>
        <p:spPr>
          <a:xfrm>
            <a:off x="500244" y="2803924"/>
            <a:ext cx="11032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During a recent Understanding your Baby Course,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one parent specifically thanked the facilitators for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helping her to understand crying and get her through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difficult time.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97C1F-C4E9-685A-F586-740A772B2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3300">
            <a:off x="8066267" y="1668629"/>
            <a:ext cx="3166045" cy="4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8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897853-CEBF-4F99-8989-21CC08E440B5}"/>
              </a:ext>
            </a:extLst>
          </p:cNvPr>
          <p:cNvSpPr txBox="1"/>
          <p:nvPr/>
        </p:nvSpPr>
        <p:spPr>
          <a:xfrm>
            <a:off x="500244" y="2803924"/>
            <a:ext cx="1103262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5D834CA4-A51C-2EEE-4C64-6FB6AB29B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292" y="1660520"/>
            <a:ext cx="3093308" cy="39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2F8836-605D-6337-0A5F-ED3CD0C8FD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844" y="4489442"/>
            <a:ext cx="4694663" cy="1739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0FC50-3432-6E1D-339A-591B4FE2D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507" y="4502046"/>
            <a:ext cx="4694664" cy="173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22D7C-9F73-E1C9-6E2B-DAD43873F775}"/>
              </a:ext>
            </a:extLst>
          </p:cNvPr>
          <p:cNvSpPr txBox="1"/>
          <p:nvPr/>
        </p:nvSpPr>
        <p:spPr>
          <a:xfrm>
            <a:off x="2542476" y="955272"/>
            <a:ext cx="652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Who are SSAFA?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85652-E40F-BD6B-9545-41A44763AE02}"/>
              </a:ext>
            </a:extLst>
          </p:cNvPr>
          <p:cNvSpPr txBox="1"/>
          <p:nvPr/>
        </p:nvSpPr>
        <p:spPr>
          <a:xfrm>
            <a:off x="953428" y="1824390"/>
            <a:ext cx="9701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SSAFA is a tri-service military charity which supports serving personnel, veterans and their families. </a:t>
            </a:r>
          </a:p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SSAFA also has a commercial arm which provides community health services to military families posted overseas and social work services to RAF personnel in the UK, both under contract to the Ministry of Defence.   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01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90E81-6578-E2B4-BB61-78DD48CA9EC3}"/>
              </a:ext>
            </a:extLst>
          </p:cNvPr>
          <p:cNvSpPr txBox="1"/>
          <p:nvPr/>
        </p:nvSpPr>
        <p:spPr>
          <a:xfrm>
            <a:off x="2542476" y="955272"/>
            <a:ext cx="65234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>
                <a:hlinkClick r:id="rId4"/>
              </a:rPr>
              <a:t>130 years of SSAFA Nursing</a:t>
            </a:r>
            <a:endParaRPr lang="en-GB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004115-E99F-6391-18F7-0437F4DA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920" y="1826294"/>
            <a:ext cx="4762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indoor, hat&#10;&#10;Description automatically generated">
            <a:extLst>
              <a:ext uri="{FF2B5EF4-FFF2-40B4-BE49-F238E27FC236}">
                <a16:creationId xmlns:a16="http://schemas.microsoft.com/office/drawing/2014/main" id="{F7EA9681-4A61-171D-8E78-76641089F3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477" y="3185886"/>
            <a:ext cx="4063995" cy="3047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B2C05-5797-6592-A514-32B1A23B44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9884"/>
            <a:ext cx="2096606" cy="21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9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90E81-6578-E2B4-BB61-78DD48CA9EC3}"/>
              </a:ext>
            </a:extLst>
          </p:cNvPr>
          <p:cNvSpPr txBox="1"/>
          <p:nvPr/>
        </p:nvSpPr>
        <p:spPr>
          <a:xfrm>
            <a:off x="2542476" y="806305"/>
            <a:ext cx="652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SSAFA in British Forces Cyprus</a:t>
            </a: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DC723C91-02E8-5BE7-0863-17C4BEAE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46" y="1635191"/>
            <a:ext cx="6529523" cy="45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1440B0-CB2B-4DE6-855C-67682E71D9C4}"/>
              </a:ext>
            </a:extLst>
          </p:cNvPr>
          <p:cNvSpPr txBox="1"/>
          <p:nvPr/>
        </p:nvSpPr>
        <p:spPr>
          <a:xfrm>
            <a:off x="8124861" y="1635191"/>
            <a:ext cx="36535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SSAFA Staff work across 4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main bases within Cyprus: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Akrotiri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Episkopi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Dhekelia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Agios Nikolaos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B9E868-5ECF-48B0-A96C-1FB8B95B8266}"/>
              </a:ext>
            </a:extLst>
          </p:cNvPr>
          <p:cNvSpPr txBox="1">
            <a:spLocks/>
          </p:cNvSpPr>
          <p:nvPr/>
        </p:nvSpPr>
        <p:spPr>
          <a:xfrm>
            <a:off x="584067" y="5945295"/>
            <a:ext cx="3055140" cy="23166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1F108-CFA3-1407-0402-33640ED682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931" y="4148620"/>
            <a:ext cx="4560623" cy="20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EE8A66-0A10-444C-935A-41403418E08A}"/>
              </a:ext>
            </a:extLst>
          </p:cNvPr>
          <p:cNvSpPr txBox="1"/>
          <p:nvPr/>
        </p:nvSpPr>
        <p:spPr>
          <a:xfrm>
            <a:off x="500244" y="1547389"/>
            <a:ext cx="10987086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offer extra services provided by a variety of community health staff, these include:-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Childhood and Pregnancy Immunisations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Co-deliver (with a Social Worker) Level 3 Safeguarding Training to members of the BFC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Hearing Screening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Baby massage courses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Solihull Understanding your Baby/ Understanding your Child courses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46855-4AB3-D629-3A45-9721A95F063B}"/>
              </a:ext>
            </a:extLst>
          </p:cNvPr>
          <p:cNvSpPr txBox="1"/>
          <p:nvPr/>
        </p:nvSpPr>
        <p:spPr>
          <a:xfrm>
            <a:off x="2324761" y="909764"/>
            <a:ext cx="855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UK Best Practice &amp; the Healthy Child Programme</a:t>
            </a:r>
          </a:p>
        </p:txBody>
      </p:sp>
      <p:pic>
        <p:nvPicPr>
          <p:cNvPr id="1026" name="Picture 2" descr="Healthy Child Programme: Pregnancy and the First 5 Years of Life - GOV.UK">
            <a:extLst>
              <a:ext uri="{FF2B5EF4-FFF2-40B4-BE49-F238E27FC236}">
                <a16:creationId xmlns:a16="http://schemas.microsoft.com/office/drawing/2014/main" id="{A38E23EA-9898-DEC2-F8EE-E0F81BDB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863" y="3874530"/>
            <a:ext cx="1664969" cy="23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1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028566-8AE2-4AB0-914E-BC1F17D53ED7}"/>
              </a:ext>
            </a:extLst>
          </p:cNvPr>
          <p:cNvSpPr txBox="1"/>
          <p:nvPr/>
        </p:nvSpPr>
        <p:spPr>
          <a:xfrm>
            <a:off x="2995749" y="664356"/>
            <a:ext cx="5590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Benefits of an overseas military 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23061-E2F8-4904-B8AA-9E9E226DBF39}"/>
              </a:ext>
            </a:extLst>
          </p:cNvPr>
          <p:cNvSpPr txBox="1"/>
          <p:nvPr/>
        </p:nvSpPr>
        <p:spPr>
          <a:xfrm>
            <a:off x="610524" y="1421187"/>
            <a:ext cx="10970952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Service spouses attendance at appointments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 number of male partners attending Antenatal Appts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spouses/partners entitled to paternity/maternity leave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 family has an income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 family has a house/bungalow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local MOD school place for children over 3yrs on Universal Offer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Through Covid no one lost their job, and serving person was able to work from home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Families often report greater, good quality family time</a:t>
            </a:r>
          </a:p>
        </p:txBody>
      </p:sp>
    </p:spTree>
    <p:extLst>
      <p:ext uri="{BB962C8B-B14F-4D97-AF65-F5344CB8AC3E}">
        <p14:creationId xmlns:p14="http://schemas.microsoft.com/office/powerpoint/2010/main" val="26759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431470-8978-42DF-84FE-3DE3DC7F526D}"/>
              </a:ext>
            </a:extLst>
          </p:cNvPr>
          <p:cNvSpPr txBox="1"/>
          <p:nvPr/>
        </p:nvSpPr>
        <p:spPr>
          <a:xfrm>
            <a:off x="1131570" y="1086619"/>
            <a:ext cx="6613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What makes an overseas posting different?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8830A-357C-C57A-B6B7-0A9D49558B84}"/>
              </a:ext>
            </a:extLst>
          </p:cNvPr>
          <p:cNvSpPr txBox="1"/>
          <p:nvPr/>
        </p:nvSpPr>
        <p:spPr>
          <a:xfrm>
            <a:off x="667656" y="1973942"/>
            <a:ext cx="503645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Family support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Culture &amp; language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MoD schools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Primary care &amp; dentistry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Secondary care provision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Job opportunities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Deployments</a:t>
            </a:r>
          </a:p>
        </p:txBody>
      </p:sp>
      <p:pic>
        <p:nvPicPr>
          <p:cNvPr id="7" name="Picture 6" descr="A picture containing ground, outdoor, person, military vehicle&#10;&#10;Description automatically generated">
            <a:extLst>
              <a:ext uri="{FF2B5EF4-FFF2-40B4-BE49-F238E27FC236}">
                <a16:creationId xmlns:a16="http://schemas.microsoft.com/office/drawing/2014/main" id="{3ED528D5-DA86-704D-D823-07CE04DA0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344" y="1748528"/>
            <a:ext cx="2882038" cy="432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C530A2-9400-C272-2C3F-60243346C7D7}"/>
              </a:ext>
            </a:extLst>
          </p:cNvPr>
          <p:cNvSpPr txBox="1"/>
          <p:nvPr/>
        </p:nvSpPr>
        <p:spPr>
          <a:xfrm>
            <a:off x="7634107" y="5240380"/>
            <a:ext cx="2196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529"/>
                </a:solidFill>
                <a:effectLst/>
                <a:latin typeface="Clear Sans"/>
              </a:rPr>
              <a:t>UK MOD © Crown</a:t>
            </a:r>
          </a:p>
          <a:p>
            <a:r>
              <a:rPr lang="en-GB" b="0" i="0" dirty="0">
                <a:solidFill>
                  <a:srgbClr val="212529"/>
                </a:solidFill>
                <a:effectLst/>
                <a:latin typeface="Clear Sans"/>
              </a:rPr>
              <a:t> copyright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51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431470-8978-42DF-84FE-3DE3DC7F526D}"/>
              </a:ext>
            </a:extLst>
          </p:cNvPr>
          <p:cNvSpPr txBox="1"/>
          <p:nvPr/>
        </p:nvSpPr>
        <p:spPr>
          <a:xfrm>
            <a:off x="1131570" y="1086619"/>
            <a:ext cx="6613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What makes an overseas posting different?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B20AA-BF6D-71E0-5D09-0FEF6C92CA35}"/>
              </a:ext>
            </a:extLst>
          </p:cNvPr>
          <p:cNvSpPr txBox="1"/>
          <p:nvPr/>
        </p:nvSpPr>
        <p:spPr>
          <a:xfrm>
            <a:off x="1131570" y="2005934"/>
            <a:ext cx="49644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Tenuous friendship groups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Postal services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Availability of groups &amp; classes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Cost of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Possessions</a:t>
            </a:r>
          </a:p>
          <a:p>
            <a:endParaRPr lang="en-GB" dirty="0"/>
          </a:p>
        </p:txBody>
      </p:sp>
      <p:pic>
        <p:nvPicPr>
          <p:cNvPr id="22" name="Picture 21" descr="A white airplane on a runway&#10;&#10;Description automatically generated with low confidence">
            <a:extLst>
              <a:ext uri="{FF2B5EF4-FFF2-40B4-BE49-F238E27FC236}">
                <a16:creationId xmlns:a16="http://schemas.microsoft.com/office/drawing/2014/main" id="{D2A3398E-DF01-6E9E-9D5E-8457C4C5D0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069" y="2366665"/>
            <a:ext cx="4952999" cy="330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F2A005-0C07-920A-EBF5-824E39399A60}"/>
              </a:ext>
            </a:extLst>
          </p:cNvPr>
          <p:cNvSpPr txBox="1"/>
          <p:nvPr/>
        </p:nvSpPr>
        <p:spPr>
          <a:xfrm>
            <a:off x="7676952" y="5196837"/>
            <a:ext cx="338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529"/>
                </a:solidFill>
                <a:effectLst/>
                <a:latin typeface="Clear Sans"/>
              </a:rPr>
              <a:t>UK MOD © Crown copyright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4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B5316-D727-4EF8-BF33-06DD48E131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4" y="426980"/>
            <a:ext cx="2196774" cy="4593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1DE4D5-84C7-463E-BC44-16513A106527}"/>
              </a:ext>
            </a:extLst>
          </p:cNvPr>
          <p:cNvCxnSpPr>
            <a:cxnSpLocks/>
          </p:cNvCxnSpPr>
          <p:nvPr/>
        </p:nvCxnSpPr>
        <p:spPr>
          <a:xfrm>
            <a:off x="3149600" y="628968"/>
            <a:ext cx="8552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812B47-0158-411B-99C3-4748C84184A7}"/>
              </a:ext>
            </a:extLst>
          </p:cNvPr>
          <p:cNvSpPr txBox="1"/>
          <p:nvPr/>
        </p:nvSpPr>
        <p:spPr>
          <a:xfrm>
            <a:off x="577016" y="1949265"/>
            <a:ext cx="10802360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Health campaign in support of MoD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Staff training – inclusion of additional disciplines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Schools &amp; Youth services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Messaging within military context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Reviewed pathways across locations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Easy access resource pack for 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4EDD7-937A-416C-A6D6-A322908E0BFB}"/>
              </a:ext>
            </a:extLst>
          </p:cNvPr>
          <p:cNvSpPr txBox="1"/>
          <p:nvPr/>
        </p:nvSpPr>
        <p:spPr>
          <a:xfrm>
            <a:off x="2278970" y="1027507"/>
            <a:ext cx="221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ICON Roll-out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3988026-0452-11CC-3586-562D8D1AB6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542" y="3120571"/>
            <a:ext cx="4894870" cy="367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F33D66-1B0F-6300-6D5D-EAA7CD955CBC}"/>
              </a:ext>
            </a:extLst>
          </p:cNvPr>
          <p:cNvSpPr/>
          <p:nvPr/>
        </p:nvSpPr>
        <p:spPr>
          <a:xfrm>
            <a:off x="10392228" y="5544457"/>
            <a:ext cx="446241" cy="3699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6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6b673b-a8f9-440a-b6a2-27d420f25809" xsi:nil="true"/>
    <lcf76f155ced4ddcb4097134ff3c332f xmlns="4580faa9-4573-4873-84f4-6adccc43da4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777A7F28CD74EAED23C4F532D0595" ma:contentTypeVersion="16" ma:contentTypeDescription="Create a new document." ma:contentTypeScope="" ma:versionID="172cf1405310cab06dff9abb8bd8f62d">
  <xsd:schema xmlns:xsd="http://www.w3.org/2001/XMLSchema" xmlns:xs="http://www.w3.org/2001/XMLSchema" xmlns:p="http://schemas.microsoft.com/office/2006/metadata/properties" xmlns:ns2="736b673b-a8f9-440a-b6a2-27d420f25809" xmlns:ns3="4580faa9-4573-4873-84f4-6adccc43da46" targetNamespace="http://schemas.microsoft.com/office/2006/metadata/properties" ma:root="true" ma:fieldsID="aa142c2ebcd58bd35f2b862366eee844" ns2:_="" ns3:_="">
    <xsd:import namespace="736b673b-a8f9-440a-b6a2-27d420f25809"/>
    <xsd:import namespace="4580faa9-4573-4873-84f4-6adccc43da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b673b-a8f9-440a-b6a2-27d420f25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d70755-f2d3-471a-9954-f965f1baf5b3}" ma:internalName="TaxCatchAll" ma:showField="CatchAllData" ma:web="736b673b-a8f9-440a-b6a2-27d420f25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0faa9-4573-4873-84f4-6adccc43d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3e28fe5-f702-4946-9881-26231374b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41A74-FC40-46E3-AFC0-D8850C92F9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8D201-CA8F-4A30-A72D-C747BB52BE2A}">
  <ds:schemaRefs>
    <ds:schemaRef ds:uri="http://purl.org/dc/elements/1.1/"/>
    <ds:schemaRef ds:uri="http://schemas.microsoft.com/office/2006/metadata/properties"/>
    <ds:schemaRef ds:uri="736b673b-a8f9-440a-b6a2-27d420f258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80faa9-4573-4873-84f4-6adccc43da4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A0BA67-76A9-4082-A074-238AFF0D15C1}">
  <ds:schemaRefs>
    <ds:schemaRef ds:uri="4580faa9-4573-4873-84f4-6adccc43da46"/>
    <ds:schemaRef ds:uri="736b673b-a8f9-440a-b6a2-27d420f258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432</Words>
  <Application>Microsoft Macintosh PowerPoint</Application>
  <PresentationFormat>Widescreen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Clear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Nick Newbury</dc:creator>
  <cp:lastModifiedBy>Mark Britton</cp:lastModifiedBy>
  <cp:revision>23</cp:revision>
  <dcterms:created xsi:type="dcterms:W3CDTF">2019-08-05T13:51:09Z</dcterms:created>
  <dcterms:modified xsi:type="dcterms:W3CDTF">2022-10-16T08:47:56Z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0x01010026C777A7F28CD74EAED23C4F532D0595</vt:lpwstr>
  </property>
  <property fmtid="{D5CDD505-2E9C-101B-9397-08002B2CF9AE}" pid="3" name="DocType">
    <vt:lpwstr/>
  </property>
  <property fmtid="{D5CDD505-2E9C-101B-9397-08002B2CF9AE}" pid="4" name="MediaServiceImageTags">
    <vt:lpwstr/>
  </property>
</Properties>
</file>